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62" r:id="rId2"/>
    <p:sldId id="264" r:id="rId3"/>
    <p:sldId id="269" r:id="rId4"/>
    <p:sldId id="270" r:id="rId5"/>
    <p:sldId id="271" r:id="rId6"/>
    <p:sldId id="265" r:id="rId7"/>
    <p:sldId id="272" r:id="rId8"/>
    <p:sldId id="266"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461" userDrawn="1">
          <p15:clr>
            <a:srgbClr val="A4A3A4"/>
          </p15:clr>
        </p15:guide>
        <p15:guide id="3" orient="horz" pos="3861" userDrawn="1">
          <p15:clr>
            <a:srgbClr val="A4A3A4"/>
          </p15:clr>
        </p15:guide>
        <p15:guide id="4" pos="72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9" autoAdjust="0"/>
    <p:restoredTop sz="91280" autoAdjust="0"/>
  </p:normalViewPr>
  <p:slideViewPr>
    <p:cSldViewPr snapToGrid="0" showGuides="1">
      <p:cViewPr>
        <p:scale>
          <a:sx n="88" d="100"/>
          <a:sy n="88" d="100"/>
        </p:scale>
        <p:origin x="120" y="102"/>
      </p:cViewPr>
      <p:guideLst>
        <p:guide orient="horz" pos="913"/>
        <p:guide pos="461"/>
        <p:guide orient="horz" pos="3861"/>
        <p:guide pos="721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298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DFD7AEEA-8485-4108-AC3D-7D1352ED86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 xmlns:a16="http://schemas.microsoft.com/office/drawing/2014/main" id="{096D32D6-1E75-43D2-9536-A2210B55246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59107D-890E-481D-8A03-C3F56AE7C19E}" type="datetimeFigureOut">
              <a:rPr lang="fr-FR" smtClean="0"/>
              <a:t>06/04/2022</a:t>
            </a:fld>
            <a:endParaRPr lang="fr-FR"/>
          </a:p>
        </p:txBody>
      </p:sp>
      <p:sp>
        <p:nvSpPr>
          <p:cNvPr id="4" name="Espace réservé du pied de page 3">
            <a:extLst>
              <a:ext uri="{FF2B5EF4-FFF2-40B4-BE49-F238E27FC236}">
                <a16:creationId xmlns="" xmlns:a16="http://schemas.microsoft.com/office/drawing/2014/main" id="{D5E5E104-BE44-42AE-9325-0E887EB72C9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 xmlns:a16="http://schemas.microsoft.com/office/drawing/2014/main" id="{13611B95-9BE6-4B05-9DCF-230CDFD4187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69E497-2A18-493F-90FB-7EB05F7C50DE}" type="slidenum">
              <a:rPr lang="fr-FR" smtClean="0"/>
              <a:t>‹N°›</a:t>
            </a:fld>
            <a:endParaRPr lang="fr-FR"/>
          </a:p>
        </p:txBody>
      </p:sp>
    </p:spTree>
    <p:extLst>
      <p:ext uri="{BB962C8B-B14F-4D97-AF65-F5344CB8AC3E}">
        <p14:creationId xmlns:p14="http://schemas.microsoft.com/office/powerpoint/2010/main" val="1339861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1E993-55AA-4455-8828-5C4B866F189B}" type="datetimeFigureOut">
              <a:rPr lang="fr-FR" smtClean="0"/>
              <a:t>06/04/2022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87EEB-B40B-4849-A174-5ABADBBC944A}" type="slidenum">
              <a:rPr lang="fr-FR" smtClean="0"/>
              <a:t>‹N°›</a:t>
            </a:fld>
            <a:endParaRPr lang="fr-FR"/>
          </a:p>
        </p:txBody>
      </p:sp>
    </p:spTree>
    <p:extLst>
      <p:ext uri="{BB962C8B-B14F-4D97-AF65-F5344CB8AC3E}">
        <p14:creationId xmlns:p14="http://schemas.microsoft.com/office/powerpoint/2010/main" val="533197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5B387EEB-B40B-4849-A174-5ABADBBC944A}" type="slidenum">
              <a:rPr lang="fr-FR" smtClean="0"/>
              <a:t>6</a:t>
            </a:fld>
            <a:endParaRPr lang="fr-FR"/>
          </a:p>
        </p:txBody>
      </p:sp>
    </p:spTree>
    <p:extLst>
      <p:ext uri="{BB962C8B-B14F-4D97-AF65-F5344CB8AC3E}">
        <p14:creationId xmlns:p14="http://schemas.microsoft.com/office/powerpoint/2010/main" val="371904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5B387EEB-B40B-4849-A174-5ABADBBC944A}" type="slidenum">
              <a:rPr lang="fr-FR" smtClean="0"/>
              <a:t>7</a:t>
            </a:fld>
            <a:endParaRPr lang="fr-FR"/>
          </a:p>
        </p:txBody>
      </p:sp>
    </p:spTree>
    <p:extLst>
      <p:ext uri="{BB962C8B-B14F-4D97-AF65-F5344CB8AC3E}">
        <p14:creationId xmlns:p14="http://schemas.microsoft.com/office/powerpoint/2010/main" val="400396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924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pic>
        <p:nvPicPr>
          <p:cNvPr id="16" name="Image 15">
            <a:extLst>
              <a:ext uri="{FF2B5EF4-FFF2-40B4-BE49-F238E27FC236}">
                <a16:creationId xmlns="" xmlns:a16="http://schemas.microsoft.com/office/drawing/2014/main" id="{759C5DB3-73EF-4C9B-BE61-C7575A57A53E}"/>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539275" y="561723"/>
            <a:ext cx="920861" cy="499516"/>
          </a:xfrm>
          <a:prstGeom prst="rect">
            <a:avLst/>
          </a:prstGeom>
        </p:spPr>
      </p:pic>
      <p:pic>
        <p:nvPicPr>
          <p:cNvPr id="17" name="Image 16">
            <a:extLst>
              <a:ext uri="{FF2B5EF4-FFF2-40B4-BE49-F238E27FC236}">
                <a16:creationId xmlns="" xmlns:a16="http://schemas.microsoft.com/office/drawing/2014/main" id="{C5C47DD0-4737-4B54-BD9F-290CBAAD813C}"/>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731839" y="399258"/>
            <a:ext cx="720000" cy="635411"/>
          </a:xfrm>
          <a:prstGeom prst="rect">
            <a:avLst/>
          </a:prstGeom>
        </p:spPr>
      </p:pic>
    </p:spTree>
    <p:extLst>
      <p:ext uri="{BB962C8B-B14F-4D97-AF65-F5344CB8AC3E}">
        <p14:creationId xmlns:p14="http://schemas.microsoft.com/office/powerpoint/2010/main" val="1458341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pic>
        <p:nvPicPr>
          <p:cNvPr id="15" name="Image 14">
            <a:extLst>
              <a:ext uri="{FF2B5EF4-FFF2-40B4-BE49-F238E27FC236}">
                <a16:creationId xmlns="" xmlns:a16="http://schemas.microsoft.com/office/drawing/2014/main" id="{B5C0CE6A-A404-484A-B7C0-0612E1E7093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539275" y="561723"/>
            <a:ext cx="920861" cy="499516"/>
          </a:xfrm>
          <a:prstGeom prst="rect">
            <a:avLst/>
          </a:prstGeom>
        </p:spPr>
      </p:pic>
      <p:pic>
        <p:nvPicPr>
          <p:cNvPr id="16" name="Image 15">
            <a:extLst>
              <a:ext uri="{FF2B5EF4-FFF2-40B4-BE49-F238E27FC236}">
                <a16:creationId xmlns="" xmlns:a16="http://schemas.microsoft.com/office/drawing/2014/main" id="{FDA08C25-D42E-4E23-8E1A-DCF51E3A104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731839" y="399258"/>
            <a:ext cx="720000" cy="635411"/>
          </a:xfrm>
          <a:prstGeom prst="rect">
            <a:avLst/>
          </a:prstGeom>
        </p:spPr>
      </p:pic>
    </p:spTree>
    <p:extLst>
      <p:ext uri="{BB962C8B-B14F-4D97-AF65-F5344CB8AC3E}">
        <p14:creationId xmlns:p14="http://schemas.microsoft.com/office/powerpoint/2010/main" val="3548839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18" name="Rectangle 17">
            <a:extLst>
              <a:ext uri="{FF2B5EF4-FFF2-40B4-BE49-F238E27FC236}">
                <a16:creationId xmlns="" xmlns:a16="http://schemas.microsoft.com/office/drawing/2014/main" id="{24891AAE-114A-45FD-9C36-F5FC992002DD}"/>
              </a:ext>
            </a:extLst>
          </p:cNvPr>
          <p:cNvSpPr/>
          <p:nvPr userDrawn="1"/>
        </p:nvSpPr>
        <p:spPr>
          <a:xfrm>
            <a:off x="0" y="0"/>
            <a:ext cx="12192000" cy="185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 xmlns:a16="http://schemas.microsoft.com/office/drawing/2014/main" id="{23934BCA-5020-41C9-8DED-B3817273D3C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80880" y="677887"/>
            <a:ext cx="1579281" cy="856672"/>
          </a:xfrm>
          <a:prstGeom prst="rect">
            <a:avLst/>
          </a:prstGeom>
        </p:spPr>
      </p:pic>
      <p:pic>
        <p:nvPicPr>
          <p:cNvPr id="8" name="Image 7">
            <a:extLst>
              <a:ext uri="{FF2B5EF4-FFF2-40B4-BE49-F238E27FC236}">
                <a16:creationId xmlns="" xmlns:a16="http://schemas.microsoft.com/office/drawing/2014/main" id="{275DBCD7-9F06-4C0D-9150-DDA24E3D5E2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731839" y="399258"/>
            <a:ext cx="1234803" cy="1089733"/>
          </a:xfrm>
          <a:prstGeom prst="rect">
            <a:avLst/>
          </a:prstGeom>
        </p:spPr>
      </p:pic>
    </p:spTree>
    <p:extLst>
      <p:ext uri="{BB962C8B-B14F-4D97-AF65-F5344CB8AC3E}">
        <p14:creationId xmlns:p14="http://schemas.microsoft.com/office/powerpoint/2010/main" val="363667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4715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60D82630-0078-4868-8955-CDE0226A4A3D}"/>
              </a:ext>
            </a:extLst>
          </p:cNvPr>
          <p:cNvSpPr/>
          <p:nvPr userDrawn="1"/>
        </p:nvSpPr>
        <p:spPr>
          <a:xfrm>
            <a:off x="0" y="0"/>
            <a:ext cx="12192000" cy="1460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 xmlns:a16="http://schemas.microsoft.com/office/drawing/2014/main" id="{21049C48-E7D8-4E09-B970-C4C86CC179EB}"/>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693" y="439883"/>
            <a:ext cx="668158" cy="788025"/>
          </a:xfrm>
          <a:prstGeom prst="rect">
            <a:avLst/>
          </a:prstGeom>
          <a:noFill/>
          <a:ln>
            <a:noFill/>
          </a:ln>
        </p:spPr>
      </p:pic>
      <p:pic>
        <p:nvPicPr>
          <p:cNvPr id="9" name="Image 8">
            <a:extLst>
              <a:ext uri="{FF2B5EF4-FFF2-40B4-BE49-F238E27FC236}">
                <a16:creationId xmlns="" xmlns:a16="http://schemas.microsoft.com/office/drawing/2014/main" id="{DE2EEDBD-D6F7-45DA-A7A8-0F8FCD33CFF1}"/>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968695" y="439883"/>
            <a:ext cx="1263669" cy="685470"/>
          </a:xfrm>
          <a:prstGeom prst="rect">
            <a:avLst/>
          </a:prstGeom>
        </p:spPr>
      </p:pic>
      <p:pic>
        <p:nvPicPr>
          <p:cNvPr id="12" name="Image 11">
            <a:extLst>
              <a:ext uri="{FF2B5EF4-FFF2-40B4-BE49-F238E27FC236}">
                <a16:creationId xmlns="" xmlns:a16="http://schemas.microsoft.com/office/drawing/2014/main" id="{6BF13D2C-02A4-4617-B06D-D7D78DE6229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8868849" y="439883"/>
            <a:ext cx="776724" cy="685471"/>
          </a:xfrm>
          <a:prstGeom prst="rect">
            <a:avLst/>
          </a:prstGeom>
        </p:spPr>
      </p:pic>
    </p:spTree>
    <p:extLst>
      <p:ext uri="{BB962C8B-B14F-4D97-AF65-F5344CB8AC3E}">
        <p14:creationId xmlns:p14="http://schemas.microsoft.com/office/powerpoint/2010/main" val="349538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pic>
        <p:nvPicPr>
          <p:cNvPr id="10" name="Image 9">
            <a:extLst>
              <a:ext uri="{FF2B5EF4-FFF2-40B4-BE49-F238E27FC236}">
                <a16:creationId xmlns="" xmlns:a16="http://schemas.microsoft.com/office/drawing/2014/main" id="{9480A050-A604-41B8-AA16-9EE31F1D6CB9}"/>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693" y="439883"/>
            <a:ext cx="668158" cy="788025"/>
          </a:xfrm>
          <a:prstGeom prst="rect">
            <a:avLst/>
          </a:prstGeom>
          <a:noFill/>
          <a:ln>
            <a:noFill/>
          </a:ln>
        </p:spPr>
      </p:pic>
      <p:pic>
        <p:nvPicPr>
          <p:cNvPr id="11" name="Image 10">
            <a:extLst>
              <a:ext uri="{FF2B5EF4-FFF2-40B4-BE49-F238E27FC236}">
                <a16:creationId xmlns="" xmlns:a16="http://schemas.microsoft.com/office/drawing/2014/main" id="{B10DD974-4F99-4665-A5E3-0CB52708AE0F}"/>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968695" y="439883"/>
            <a:ext cx="1263669" cy="685470"/>
          </a:xfrm>
          <a:prstGeom prst="rect">
            <a:avLst/>
          </a:prstGeom>
        </p:spPr>
      </p:pic>
      <p:pic>
        <p:nvPicPr>
          <p:cNvPr id="12" name="Image 11">
            <a:extLst>
              <a:ext uri="{FF2B5EF4-FFF2-40B4-BE49-F238E27FC236}">
                <a16:creationId xmlns="" xmlns:a16="http://schemas.microsoft.com/office/drawing/2014/main" id="{150C9056-E1AB-45EF-A5DD-477FEAAE4B81}"/>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8868849" y="439883"/>
            <a:ext cx="776724" cy="685471"/>
          </a:xfrm>
          <a:prstGeom prst="rect">
            <a:avLst/>
          </a:prstGeom>
        </p:spPr>
      </p:pic>
    </p:spTree>
    <p:extLst>
      <p:ext uri="{BB962C8B-B14F-4D97-AF65-F5344CB8AC3E}">
        <p14:creationId xmlns:p14="http://schemas.microsoft.com/office/powerpoint/2010/main" val="355078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pic>
        <p:nvPicPr>
          <p:cNvPr id="7" name="Image 6">
            <a:extLst>
              <a:ext uri="{FF2B5EF4-FFF2-40B4-BE49-F238E27FC236}">
                <a16:creationId xmlns="" xmlns:a16="http://schemas.microsoft.com/office/drawing/2014/main" id="{490FC9B1-8ED9-43E8-BCD6-AD3A5036A3C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693" y="439883"/>
            <a:ext cx="668158" cy="788025"/>
          </a:xfrm>
          <a:prstGeom prst="rect">
            <a:avLst/>
          </a:prstGeom>
          <a:noFill/>
          <a:ln>
            <a:noFill/>
          </a:ln>
        </p:spPr>
      </p:pic>
      <p:pic>
        <p:nvPicPr>
          <p:cNvPr id="8" name="Image 7">
            <a:extLst>
              <a:ext uri="{FF2B5EF4-FFF2-40B4-BE49-F238E27FC236}">
                <a16:creationId xmlns="" xmlns:a16="http://schemas.microsoft.com/office/drawing/2014/main" id="{E450112E-7995-400C-910F-4E3641F4D5A5}"/>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968695" y="439883"/>
            <a:ext cx="1263669" cy="685470"/>
          </a:xfrm>
          <a:prstGeom prst="rect">
            <a:avLst/>
          </a:prstGeom>
        </p:spPr>
      </p:pic>
      <p:pic>
        <p:nvPicPr>
          <p:cNvPr id="9" name="Image 8">
            <a:extLst>
              <a:ext uri="{FF2B5EF4-FFF2-40B4-BE49-F238E27FC236}">
                <a16:creationId xmlns="" xmlns:a16="http://schemas.microsoft.com/office/drawing/2014/main" id="{7E4F6FC3-45B1-461C-A83D-C43FA56938AD}"/>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8868849" y="439883"/>
            <a:ext cx="776724" cy="685471"/>
          </a:xfrm>
          <a:prstGeom prst="rect">
            <a:avLst/>
          </a:prstGeom>
        </p:spPr>
      </p:pic>
    </p:spTree>
    <p:extLst>
      <p:ext uri="{BB962C8B-B14F-4D97-AF65-F5344CB8AC3E}">
        <p14:creationId xmlns:p14="http://schemas.microsoft.com/office/powerpoint/2010/main" val="3157411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7" name="Image 6">
            <a:extLst>
              <a:ext uri="{FF2B5EF4-FFF2-40B4-BE49-F238E27FC236}">
                <a16:creationId xmlns="" xmlns:a16="http://schemas.microsoft.com/office/drawing/2014/main" id="{E32E0999-61CF-4C7E-989E-FD6A2F5BF0C9}"/>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693" y="439883"/>
            <a:ext cx="668158" cy="788025"/>
          </a:xfrm>
          <a:prstGeom prst="rect">
            <a:avLst/>
          </a:prstGeom>
          <a:noFill/>
          <a:ln>
            <a:noFill/>
          </a:ln>
        </p:spPr>
      </p:pic>
      <p:pic>
        <p:nvPicPr>
          <p:cNvPr id="8" name="Image 7">
            <a:extLst>
              <a:ext uri="{FF2B5EF4-FFF2-40B4-BE49-F238E27FC236}">
                <a16:creationId xmlns="" xmlns:a16="http://schemas.microsoft.com/office/drawing/2014/main" id="{2186FB75-C632-423B-9B45-4DA6A8FC0E26}"/>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968695" y="439883"/>
            <a:ext cx="1263669" cy="685470"/>
          </a:xfrm>
          <a:prstGeom prst="rect">
            <a:avLst/>
          </a:prstGeom>
        </p:spPr>
      </p:pic>
      <p:pic>
        <p:nvPicPr>
          <p:cNvPr id="9" name="Image 8">
            <a:extLst>
              <a:ext uri="{FF2B5EF4-FFF2-40B4-BE49-F238E27FC236}">
                <a16:creationId xmlns="" xmlns:a16="http://schemas.microsoft.com/office/drawing/2014/main" id="{7C23C6C6-580A-4B4B-B7A2-BC8C69C54335}"/>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8868849" y="439883"/>
            <a:ext cx="776724" cy="685471"/>
          </a:xfrm>
          <a:prstGeom prst="rect">
            <a:avLst/>
          </a:prstGeom>
        </p:spPr>
      </p:pic>
    </p:spTree>
    <p:extLst>
      <p:ext uri="{BB962C8B-B14F-4D97-AF65-F5344CB8AC3E}">
        <p14:creationId xmlns:p14="http://schemas.microsoft.com/office/powerpoint/2010/main" val="142798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Image 6">
            <a:extLst>
              <a:ext uri="{FF2B5EF4-FFF2-40B4-BE49-F238E27FC236}">
                <a16:creationId xmlns="" xmlns:a16="http://schemas.microsoft.com/office/drawing/2014/main" id="{FC6914C1-229B-458F-AECC-0A72AC5C7C41}"/>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693" y="439883"/>
            <a:ext cx="668158" cy="788025"/>
          </a:xfrm>
          <a:prstGeom prst="rect">
            <a:avLst/>
          </a:prstGeom>
          <a:noFill/>
          <a:ln>
            <a:noFill/>
          </a:ln>
        </p:spPr>
      </p:pic>
      <p:pic>
        <p:nvPicPr>
          <p:cNvPr id="8" name="Image 7">
            <a:extLst>
              <a:ext uri="{FF2B5EF4-FFF2-40B4-BE49-F238E27FC236}">
                <a16:creationId xmlns="" xmlns:a16="http://schemas.microsoft.com/office/drawing/2014/main" id="{8404A01D-FD50-4ED4-BB41-95FA016278F1}"/>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968695" y="439883"/>
            <a:ext cx="1263669" cy="685470"/>
          </a:xfrm>
          <a:prstGeom prst="rect">
            <a:avLst/>
          </a:prstGeom>
        </p:spPr>
      </p:pic>
      <p:pic>
        <p:nvPicPr>
          <p:cNvPr id="9" name="Image 8">
            <a:extLst>
              <a:ext uri="{FF2B5EF4-FFF2-40B4-BE49-F238E27FC236}">
                <a16:creationId xmlns="" xmlns:a16="http://schemas.microsoft.com/office/drawing/2014/main" id="{43738645-2350-4927-9FCF-C6D9B915DAE1}"/>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8868849" y="439883"/>
            <a:ext cx="776724" cy="685471"/>
          </a:xfrm>
          <a:prstGeom prst="rect">
            <a:avLst/>
          </a:prstGeom>
        </p:spPr>
      </p:pic>
    </p:spTree>
    <p:extLst>
      <p:ext uri="{BB962C8B-B14F-4D97-AF65-F5344CB8AC3E}">
        <p14:creationId xmlns:p14="http://schemas.microsoft.com/office/powerpoint/2010/main" val="258622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pic>
        <p:nvPicPr>
          <p:cNvPr id="15" name="Image 14">
            <a:extLst>
              <a:ext uri="{FF2B5EF4-FFF2-40B4-BE49-F238E27FC236}">
                <a16:creationId xmlns="" xmlns:a16="http://schemas.microsoft.com/office/drawing/2014/main" id="{2A738A6A-7B14-47CF-B345-B0BCF5C117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539275" y="561723"/>
            <a:ext cx="920861" cy="499516"/>
          </a:xfrm>
          <a:prstGeom prst="rect">
            <a:avLst/>
          </a:prstGeom>
        </p:spPr>
      </p:pic>
      <p:pic>
        <p:nvPicPr>
          <p:cNvPr id="16" name="Image 15">
            <a:extLst>
              <a:ext uri="{FF2B5EF4-FFF2-40B4-BE49-F238E27FC236}">
                <a16:creationId xmlns="" xmlns:a16="http://schemas.microsoft.com/office/drawing/2014/main" id="{8048B4E5-707F-4C19-B4A3-E0039AF1BAB2}"/>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731839" y="399258"/>
            <a:ext cx="720000" cy="635411"/>
          </a:xfrm>
          <a:prstGeom prst="rect">
            <a:avLst/>
          </a:prstGeom>
        </p:spPr>
      </p:pic>
    </p:spTree>
    <p:extLst>
      <p:ext uri="{BB962C8B-B14F-4D97-AF65-F5344CB8AC3E}">
        <p14:creationId xmlns:p14="http://schemas.microsoft.com/office/powerpoint/2010/main" val="372913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pic>
        <p:nvPicPr>
          <p:cNvPr id="16" name="Image 15">
            <a:extLst>
              <a:ext uri="{FF2B5EF4-FFF2-40B4-BE49-F238E27FC236}">
                <a16:creationId xmlns="" xmlns:a16="http://schemas.microsoft.com/office/drawing/2014/main" id="{37365F7B-0095-41C6-91D3-0368DD4F4EB7}"/>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539275" y="561723"/>
            <a:ext cx="920861" cy="499516"/>
          </a:xfrm>
          <a:prstGeom prst="rect">
            <a:avLst/>
          </a:prstGeom>
        </p:spPr>
      </p:pic>
      <p:pic>
        <p:nvPicPr>
          <p:cNvPr id="17" name="Image 16">
            <a:extLst>
              <a:ext uri="{FF2B5EF4-FFF2-40B4-BE49-F238E27FC236}">
                <a16:creationId xmlns="" xmlns:a16="http://schemas.microsoft.com/office/drawing/2014/main" id="{B2337517-94BE-4BEC-BFAA-A0526246C5CB}"/>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731839" y="399258"/>
            <a:ext cx="720000" cy="635411"/>
          </a:xfrm>
          <a:prstGeom prst="rect">
            <a:avLst/>
          </a:prstGeom>
        </p:spPr>
      </p:pic>
    </p:spTree>
    <p:extLst>
      <p:ext uri="{BB962C8B-B14F-4D97-AF65-F5344CB8AC3E}">
        <p14:creationId xmlns:p14="http://schemas.microsoft.com/office/powerpoint/2010/main" val="40418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919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C1EE353E-D92D-4FAA-A50E-F70A616CACD1}"/>
              </a:ext>
            </a:extLst>
          </p:cNvPr>
          <p:cNvSpPr/>
          <p:nvPr/>
        </p:nvSpPr>
        <p:spPr>
          <a:xfrm>
            <a:off x="0" y="1460498"/>
            <a:ext cx="12192000" cy="5397502"/>
          </a:xfrm>
          <a:prstGeom prst="rect">
            <a:avLst/>
          </a:prstGeom>
          <a:solidFill>
            <a:srgbClr val="000091">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 xmlns:a16="http://schemas.microsoft.com/office/drawing/2014/main" id="{2FCB4FC7-04A1-4A62-8893-282CAE7B8874}"/>
              </a:ext>
            </a:extLst>
          </p:cNvPr>
          <p:cNvSpPr txBox="1"/>
          <p:nvPr/>
        </p:nvSpPr>
        <p:spPr>
          <a:xfrm>
            <a:off x="731839" y="1449388"/>
            <a:ext cx="10728324" cy="4679938"/>
          </a:xfrm>
          <a:prstGeom prst="rect">
            <a:avLst/>
          </a:prstGeom>
          <a:noFill/>
        </p:spPr>
        <p:txBody>
          <a:bodyPr wrap="square" lIns="0" tIns="0" rIns="0" bIns="0" rtlCol="0" anchor="ctr">
            <a:noAutofit/>
          </a:bodyPr>
          <a:lstStyle/>
          <a:p>
            <a:pPr algn="ctr"/>
            <a:r>
              <a:rPr lang="fr-FR" sz="5000" b="1" dirty="0">
                <a:solidFill>
                  <a:schemeClr val="bg1"/>
                </a:solidFill>
                <a:latin typeface="Marianne" panose="02000000000000000000" pitchFamily="50" charset="0"/>
              </a:rPr>
              <a:t>Rencontre du réseau DISPA</a:t>
            </a:r>
          </a:p>
          <a:p>
            <a:pPr algn="ctr">
              <a:spcBef>
                <a:spcPts val="2000"/>
              </a:spcBef>
            </a:pPr>
            <a:r>
              <a:rPr lang="fr-FR" sz="3000" dirty="0" err="1">
                <a:solidFill>
                  <a:schemeClr val="bg1"/>
                </a:solidFill>
                <a:latin typeface="Marianne" panose="02000000000000000000" pitchFamily="50" charset="0"/>
              </a:rPr>
              <a:t>Directors</a:t>
            </a:r>
            <a:r>
              <a:rPr lang="fr-FR" sz="3000" dirty="0">
                <a:solidFill>
                  <a:schemeClr val="bg1"/>
                </a:solidFill>
                <a:latin typeface="Marianne" panose="02000000000000000000" pitchFamily="50" charset="0"/>
              </a:rPr>
              <a:t> of </a:t>
            </a:r>
            <a:r>
              <a:rPr lang="fr-FR" sz="3000" dirty="0" err="1">
                <a:solidFill>
                  <a:schemeClr val="bg1"/>
                </a:solidFill>
                <a:latin typeface="Marianne" panose="02000000000000000000" pitchFamily="50" charset="0"/>
              </a:rPr>
              <a:t>Schools</a:t>
            </a:r>
            <a:r>
              <a:rPr lang="fr-FR" sz="3000" dirty="0">
                <a:solidFill>
                  <a:schemeClr val="bg1"/>
                </a:solidFill>
                <a:latin typeface="Marianne" panose="02000000000000000000" pitchFamily="50" charset="0"/>
              </a:rPr>
              <a:t> of Public Administration</a:t>
            </a:r>
          </a:p>
          <a:p>
            <a:pPr marL="0" marR="0" lvl="0" indent="0" algn="ctr" defTabSz="914400" rtl="0" eaLnBrk="1" fontAlgn="auto" latinLnBrk="0" hangingPunct="1">
              <a:lnSpc>
                <a:spcPct val="100000"/>
              </a:lnSpc>
              <a:spcBef>
                <a:spcPts val="2000"/>
              </a:spcBef>
              <a:spcAft>
                <a:spcPts val="0"/>
              </a:spcAft>
              <a:buClrTx/>
              <a:buSzTx/>
              <a:buFontTx/>
              <a:buNone/>
              <a:tabLst/>
              <a:defRPr/>
            </a:pPr>
            <a:r>
              <a:rPr lang="fr-FR" sz="2000" b="1" dirty="0">
                <a:solidFill>
                  <a:schemeClr val="bg1"/>
                </a:solidFill>
                <a:latin typeface="Marianne" panose="02000000000000000000" pitchFamily="50" charset="0"/>
              </a:rPr>
              <a:t>19 et 20 mai 2022 </a:t>
            </a:r>
          </a:p>
          <a:p>
            <a:pPr marL="0" marR="0" lvl="0" indent="0" algn="ctr" defTabSz="914400" rtl="0" eaLnBrk="1" fontAlgn="auto" latinLnBrk="0" hangingPunct="1">
              <a:lnSpc>
                <a:spcPct val="100000"/>
              </a:lnSpc>
              <a:spcBef>
                <a:spcPts val="2000"/>
              </a:spcBef>
              <a:spcAft>
                <a:spcPts val="0"/>
              </a:spcAft>
              <a:buClrTx/>
              <a:buSzTx/>
              <a:buFontTx/>
              <a:buNone/>
              <a:tabLst/>
              <a:defRPr/>
            </a:pPr>
            <a:r>
              <a:rPr lang="fr-FR" sz="2000" b="1" dirty="0">
                <a:solidFill>
                  <a:schemeClr val="bg1"/>
                </a:solidFill>
                <a:latin typeface="Marianne" panose="02000000000000000000" pitchFamily="50" charset="0"/>
              </a:rPr>
              <a:t>Paris, France</a:t>
            </a:r>
            <a:endParaRPr lang="fr-FR" sz="5000" b="1" dirty="0">
              <a:solidFill>
                <a:schemeClr val="bg1"/>
              </a:solidFill>
              <a:latin typeface="Marianne" panose="02000000000000000000" pitchFamily="50" charset="0"/>
            </a:endParaRPr>
          </a:p>
        </p:txBody>
      </p:sp>
      <p:sp>
        <p:nvSpPr>
          <p:cNvPr id="9" name="ZoneTexte 8">
            <a:extLst>
              <a:ext uri="{FF2B5EF4-FFF2-40B4-BE49-F238E27FC236}">
                <a16:creationId xmlns="" xmlns:a16="http://schemas.microsoft.com/office/drawing/2014/main" id="{241E085A-AA09-4155-BC7D-083A04556A53}"/>
              </a:ext>
            </a:extLst>
          </p:cNvPr>
          <p:cNvSpPr txBox="1"/>
          <p:nvPr/>
        </p:nvSpPr>
        <p:spPr>
          <a:xfrm>
            <a:off x="7798549" y="6312519"/>
            <a:ext cx="4168050" cy="362287"/>
          </a:xfrm>
          <a:prstGeom prst="rect">
            <a:avLst/>
          </a:prstGeom>
          <a:noFill/>
        </p:spPr>
        <p:txBody>
          <a:bodyPr wrap="square" lIns="0" tIns="0" rIns="0" bIns="0" anchor="ctr">
            <a:noAutofit/>
          </a:bodyPr>
          <a:lstStyle/>
          <a:p>
            <a:pPr algn="r"/>
            <a:r>
              <a:rPr lang="fr-FR" sz="700" dirty="0">
                <a:solidFill>
                  <a:schemeClr val="bg1"/>
                </a:solidFill>
                <a:latin typeface="Marianne" panose="02000000000000000000" pitchFamily="50" charset="0"/>
              </a:rPr>
              <a:t>Crédit image | ©Atelier Marge Design</a:t>
            </a:r>
            <a:endParaRPr lang="fr-FR" sz="700" dirty="0">
              <a:solidFill>
                <a:schemeClr val="bg1"/>
              </a:solidFill>
            </a:endParaRPr>
          </a:p>
        </p:txBody>
      </p:sp>
    </p:spTree>
    <p:extLst>
      <p:ext uri="{BB962C8B-B14F-4D97-AF65-F5344CB8AC3E}">
        <p14:creationId xmlns:p14="http://schemas.microsoft.com/office/powerpoint/2010/main" val="327328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68404393-21C3-4CDC-BEDE-F617A03C8360}"/>
              </a:ext>
            </a:extLst>
          </p:cNvPr>
          <p:cNvSpPr txBox="1"/>
          <p:nvPr/>
        </p:nvSpPr>
        <p:spPr>
          <a:xfrm>
            <a:off x="731837" y="1454530"/>
            <a:ext cx="10728325" cy="945770"/>
          </a:xfrm>
          <a:prstGeom prst="rect">
            <a:avLst/>
          </a:prstGeom>
          <a:noFill/>
        </p:spPr>
        <p:txBody>
          <a:bodyPr wrap="square" lIns="0" tIns="0" rIns="0" bIns="0" rtlCol="0">
            <a:noAutofit/>
          </a:bodyPr>
          <a:lstStyle/>
          <a:p>
            <a:pPr>
              <a:spcAft>
                <a:spcPts val="1000"/>
              </a:spcAft>
            </a:pPr>
            <a:r>
              <a:rPr lang="fr-FR" sz="3000" b="1" dirty="0">
                <a:solidFill>
                  <a:srgbClr val="000091"/>
                </a:solidFill>
                <a:latin typeface="Marianne" panose="02000000000000000000" pitchFamily="50" charset="0"/>
              </a:rPr>
              <a:t>1 | Le réseau DISPA </a:t>
            </a:r>
            <a:r>
              <a:rPr lang="fr-FR" sz="2000" dirty="0">
                <a:solidFill>
                  <a:srgbClr val="000091"/>
                </a:solidFill>
                <a:latin typeface="Marianne" panose="02000000000000000000" pitchFamily="50" charset="0"/>
              </a:rPr>
              <a:t>→</a:t>
            </a:r>
            <a:r>
              <a:rPr kumimoji="0" lang="fr-FR" sz="3000" b="0" i="0" u="none" strike="noStrike" kern="1200" cap="none" spc="0" normalizeH="0" baseline="0" noProof="0" dirty="0">
                <a:ln>
                  <a:noFill/>
                </a:ln>
                <a:solidFill>
                  <a:srgbClr val="000091"/>
                </a:solidFill>
                <a:effectLst/>
                <a:uLnTx/>
                <a:uFillTx/>
                <a:latin typeface="Marianne" panose="02000000000000000000" pitchFamily="50" charset="0"/>
                <a:ea typeface="+mn-ea"/>
                <a:cs typeface="+mn-cs"/>
              </a:rPr>
              <a:t> </a:t>
            </a:r>
            <a:r>
              <a:rPr lang="fr-FR" sz="2000" dirty="0">
                <a:solidFill>
                  <a:srgbClr val="000091"/>
                </a:solidFill>
                <a:latin typeface="Marianne" panose="02000000000000000000" pitchFamily="50" charset="0"/>
              </a:rPr>
              <a:t>Historique</a:t>
            </a:r>
          </a:p>
        </p:txBody>
      </p:sp>
      <p:sp>
        <p:nvSpPr>
          <p:cNvPr id="7" name="ZoneTexte 6">
            <a:extLst>
              <a:ext uri="{FF2B5EF4-FFF2-40B4-BE49-F238E27FC236}">
                <a16:creationId xmlns="" xmlns:a16="http://schemas.microsoft.com/office/drawing/2014/main" id="{FDE3A4B5-5E52-42DD-AFE8-EDB448242BAE}"/>
              </a:ext>
            </a:extLst>
          </p:cNvPr>
          <p:cNvSpPr txBox="1"/>
          <p:nvPr/>
        </p:nvSpPr>
        <p:spPr>
          <a:xfrm>
            <a:off x="619297" y="2843880"/>
            <a:ext cx="5584555" cy="3227642"/>
          </a:xfrm>
          <a:prstGeom prst="rect">
            <a:avLst/>
          </a:prstGeom>
          <a:noFill/>
        </p:spPr>
        <p:txBody>
          <a:bodyPr wrap="square" lIns="0" tIns="0" rIns="0" bIns="0" anchor="ctr" anchorCtr="0">
            <a:noAutofit/>
          </a:bodyPr>
          <a:lstStyle/>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Créé en 1995 suite à une réunion EUPAN</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Le réseau rassemble les directeurs des écoles de l’Union européenne et des pays dits d’Europe centrale et orientale (DISPA)</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Réunion inaugurale le 27 octobre 1995 dans les locaux de l’Institut européen d’administration publique (IEAP) à Maastricht</a:t>
            </a:r>
          </a:p>
          <a:p>
            <a:pPr>
              <a:lnSpc>
                <a:spcPct val="114000"/>
              </a:lnSpc>
              <a:spcAft>
                <a:spcPts val="2000"/>
              </a:spcAft>
              <a:buClr>
                <a:srgbClr val="000091"/>
              </a:buClr>
            </a:pPr>
            <a:endParaRPr lang="fr-FR" dirty="0">
              <a:latin typeface="Marianne" panose="02000000000000000000" pitchFamily="50" charset="0"/>
            </a:endParaRPr>
          </a:p>
        </p:txBody>
      </p:sp>
      <p:sp>
        <p:nvSpPr>
          <p:cNvPr id="10" name="ZoneTexte 9">
            <a:extLst>
              <a:ext uri="{FF2B5EF4-FFF2-40B4-BE49-F238E27FC236}">
                <a16:creationId xmlns="" xmlns:a16="http://schemas.microsoft.com/office/drawing/2014/main" id="{616A1F03-B6A5-4EF3-91EB-E6211EB0BE9A}"/>
              </a:ext>
            </a:extLst>
          </p:cNvPr>
          <p:cNvSpPr txBox="1"/>
          <p:nvPr/>
        </p:nvSpPr>
        <p:spPr>
          <a:xfrm>
            <a:off x="6930684" y="5886856"/>
            <a:ext cx="4754561" cy="369332"/>
          </a:xfrm>
          <a:prstGeom prst="rect">
            <a:avLst/>
          </a:prstGeom>
          <a:noFill/>
        </p:spPr>
        <p:txBody>
          <a:bodyPr wrap="square" rtlCol="0">
            <a:spAutoFit/>
          </a:bodyPr>
          <a:lstStyle/>
          <a:p>
            <a:pPr algn="r"/>
            <a:r>
              <a:rPr lang="en-US" sz="900" dirty="0">
                <a:solidFill>
                  <a:schemeClr val="tx2"/>
                </a:solidFill>
                <a:latin typeface="Marianne" panose="02000000000000000000" pitchFamily="50" charset="0"/>
              </a:rPr>
              <a:t>IEAP </a:t>
            </a:r>
            <a:r>
              <a:rPr lang="en-US" sz="900" dirty="0" err="1">
                <a:solidFill>
                  <a:schemeClr val="tx2"/>
                </a:solidFill>
                <a:latin typeface="Marianne" panose="02000000000000000000" pitchFamily="50" charset="0"/>
              </a:rPr>
              <a:t>Coutyard</a:t>
            </a:r>
            <a:r>
              <a:rPr lang="en-US" sz="900" dirty="0">
                <a:solidFill>
                  <a:schemeClr val="tx2"/>
                </a:solidFill>
                <a:latin typeface="Marianne" panose="02000000000000000000" pitchFamily="50" charset="0"/>
              </a:rPr>
              <a:t> - </a:t>
            </a:r>
            <a:r>
              <a:rPr lang="en-US" sz="900" b="0" i="0" dirty="0">
                <a:solidFill>
                  <a:schemeClr val="tx2"/>
                </a:solidFill>
                <a:effectLst/>
                <a:latin typeface="Marianne" panose="02000000000000000000" pitchFamily="50" charset="0"/>
              </a:rPr>
              <a:t>Creator: Marc </a:t>
            </a:r>
            <a:r>
              <a:rPr lang="en-US" sz="900" b="0" i="0" dirty="0" err="1">
                <a:solidFill>
                  <a:schemeClr val="tx2"/>
                </a:solidFill>
                <a:effectLst/>
                <a:latin typeface="Marianne" panose="02000000000000000000" pitchFamily="50" charset="0"/>
              </a:rPr>
              <a:t>Schols</a:t>
            </a:r>
            <a:r>
              <a:rPr lang="en-US" sz="900" b="0" i="0" dirty="0">
                <a:solidFill>
                  <a:schemeClr val="tx2"/>
                </a:solidFill>
                <a:effectLst/>
                <a:latin typeface="Marianne" panose="02000000000000000000" pitchFamily="50" charset="0"/>
              </a:rPr>
              <a:t> | Credit: Marc </a:t>
            </a:r>
            <a:r>
              <a:rPr lang="en-US" sz="900" b="0" i="0" dirty="0" err="1">
                <a:solidFill>
                  <a:schemeClr val="tx2"/>
                </a:solidFill>
                <a:effectLst/>
                <a:latin typeface="Marianne" panose="02000000000000000000" pitchFamily="50" charset="0"/>
              </a:rPr>
              <a:t>Schols</a:t>
            </a:r>
            <a:r>
              <a:rPr lang="en-US" sz="900" b="0" i="0" dirty="0">
                <a:solidFill>
                  <a:schemeClr val="tx2"/>
                </a:solidFill>
                <a:effectLst/>
                <a:latin typeface="Marianne" panose="02000000000000000000" pitchFamily="50" charset="0"/>
              </a:rPr>
              <a:t> mcmproductions.nl</a:t>
            </a:r>
          </a:p>
          <a:p>
            <a:pPr algn="r"/>
            <a:r>
              <a:rPr lang="en-US" sz="900" b="0" i="0" dirty="0">
                <a:solidFill>
                  <a:schemeClr val="tx2"/>
                </a:solidFill>
                <a:effectLst/>
                <a:latin typeface="Marianne" panose="02000000000000000000" pitchFamily="50" charset="0"/>
              </a:rPr>
              <a:t>Copyright: ©MCM productions, All Rights Reserved</a:t>
            </a:r>
          </a:p>
        </p:txBody>
      </p:sp>
      <p:pic>
        <p:nvPicPr>
          <p:cNvPr id="1028" name="Picture 4" descr="News &amp; Press - Eipa">
            <a:extLst>
              <a:ext uri="{FF2B5EF4-FFF2-40B4-BE49-F238E27FC236}">
                <a16:creationId xmlns="" xmlns:a16="http://schemas.microsoft.com/office/drawing/2014/main" id="{2E0ECE45-09F0-4253-A66C-C0340AF890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4312" y="2478591"/>
            <a:ext cx="5120933" cy="3408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74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68404393-21C3-4CDC-BEDE-F617A03C8360}"/>
              </a:ext>
            </a:extLst>
          </p:cNvPr>
          <p:cNvSpPr txBox="1"/>
          <p:nvPr/>
        </p:nvSpPr>
        <p:spPr>
          <a:xfrm>
            <a:off x="731837" y="1454530"/>
            <a:ext cx="10728325" cy="945770"/>
          </a:xfrm>
          <a:prstGeom prst="rect">
            <a:avLst/>
          </a:prstGeom>
          <a:noFill/>
        </p:spPr>
        <p:txBody>
          <a:bodyPr wrap="square" lIns="0" tIns="0" rIns="0" bIns="0" rtlCol="0">
            <a:noAutofit/>
          </a:bodyPr>
          <a:lstStyle/>
          <a:p>
            <a:pPr>
              <a:spcAft>
                <a:spcPts val="1000"/>
              </a:spcAft>
            </a:pPr>
            <a:r>
              <a:rPr lang="fr-FR" sz="3000" b="1" dirty="0">
                <a:solidFill>
                  <a:srgbClr val="000091"/>
                </a:solidFill>
                <a:latin typeface="Marianne" panose="02000000000000000000" pitchFamily="50" charset="0"/>
              </a:rPr>
              <a:t>1 | Le réseau DISPA </a:t>
            </a:r>
            <a:r>
              <a:rPr lang="fr-FR" sz="2000" dirty="0">
                <a:solidFill>
                  <a:srgbClr val="000091"/>
                </a:solidFill>
                <a:latin typeface="Marianne" panose="02000000000000000000" pitchFamily="50" charset="0"/>
              </a:rPr>
              <a:t>→</a:t>
            </a:r>
            <a:r>
              <a:rPr kumimoji="0" lang="fr-FR" sz="3000" b="0" i="0" u="none" strike="noStrike" kern="1200" cap="none" spc="0" normalizeH="0" baseline="0" noProof="0" dirty="0">
                <a:ln>
                  <a:noFill/>
                </a:ln>
                <a:solidFill>
                  <a:srgbClr val="000091"/>
                </a:solidFill>
                <a:effectLst/>
                <a:uLnTx/>
                <a:uFillTx/>
                <a:latin typeface="Marianne" panose="02000000000000000000" pitchFamily="50" charset="0"/>
                <a:ea typeface="+mn-ea"/>
                <a:cs typeface="+mn-cs"/>
              </a:rPr>
              <a:t> </a:t>
            </a:r>
            <a:r>
              <a:rPr lang="fr-FR" sz="2000" dirty="0">
                <a:solidFill>
                  <a:srgbClr val="000091"/>
                </a:solidFill>
                <a:latin typeface="Marianne" panose="02000000000000000000" pitchFamily="50" charset="0"/>
              </a:rPr>
              <a:t>Organisation</a:t>
            </a:r>
          </a:p>
        </p:txBody>
      </p:sp>
      <p:sp>
        <p:nvSpPr>
          <p:cNvPr id="7" name="ZoneTexte 6">
            <a:extLst>
              <a:ext uri="{FF2B5EF4-FFF2-40B4-BE49-F238E27FC236}">
                <a16:creationId xmlns="" xmlns:a16="http://schemas.microsoft.com/office/drawing/2014/main" id="{FDE3A4B5-5E52-42DD-AFE8-EDB448242BAE}"/>
              </a:ext>
            </a:extLst>
          </p:cNvPr>
          <p:cNvSpPr txBox="1"/>
          <p:nvPr/>
        </p:nvSpPr>
        <p:spPr>
          <a:xfrm>
            <a:off x="731837" y="2843880"/>
            <a:ext cx="6060848" cy="3227642"/>
          </a:xfrm>
          <a:prstGeom prst="rect">
            <a:avLst/>
          </a:prstGeom>
          <a:noFill/>
        </p:spPr>
        <p:txBody>
          <a:bodyPr wrap="square" lIns="0" tIns="0" rIns="0" bIns="0" anchor="ctr" anchorCtr="0">
            <a:noAutofit/>
          </a:bodyPr>
          <a:lstStyle/>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Mode informel</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Depuis 1997, chaque Etat membre exerçant la présidence de l’UE a organisé une réunion DISPA</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Depuis 2007, les réunions sont la plupart du temps organisées par une « troïka » composée des écoles des pays exerçant les présidences passées et présente, ainsi que les deux présidences suivantes.</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L’Ecole européenne d’administration contribue à la coordination des activités du réseau </a:t>
            </a:r>
          </a:p>
          <a:p>
            <a:pPr>
              <a:lnSpc>
                <a:spcPct val="114000"/>
              </a:lnSpc>
              <a:spcAft>
                <a:spcPts val="2000"/>
              </a:spcAft>
              <a:buClr>
                <a:srgbClr val="000091"/>
              </a:buClr>
            </a:pPr>
            <a:endParaRPr lang="fr-FR" dirty="0">
              <a:latin typeface="Marianne" panose="02000000000000000000" pitchFamily="50" charset="0"/>
            </a:endParaRPr>
          </a:p>
        </p:txBody>
      </p:sp>
      <p:pic>
        <p:nvPicPr>
          <p:cNvPr id="3" name="Image 2" descr="Personnes en tenue professionnelle assis à une table en conversation, femme au centre de deux hommes">
            <a:extLst>
              <a:ext uri="{FF2B5EF4-FFF2-40B4-BE49-F238E27FC236}">
                <a16:creationId xmlns="" xmlns:a16="http://schemas.microsoft.com/office/drawing/2014/main" id="{95A98913-2ADA-41F1-BCDC-27F1646567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2946" y="2400300"/>
            <a:ext cx="4294163" cy="2862775"/>
          </a:xfrm>
          <a:prstGeom prst="rect">
            <a:avLst/>
          </a:prstGeom>
        </p:spPr>
      </p:pic>
      <p:pic>
        <p:nvPicPr>
          <p:cNvPr id="5" name="Image 4">
            <a:extLst>
              <a:ext uri="{FF2B5EF4-FFF2-40B4-BE49-F238E27FC236}">
                <a16:creationId xmlns="" xmlns:a16="http://schemas.microsoft.com/office/drawing/2014/main" id="{EF4D2FBE-3815-40F3-99EC-93BC2B3F43C1}"/>
              </a:ext>
            </a:extLst>
          </p:cNvPr>
          <p:cNvPicPr>
            <a:picLocks noChangeAspect="1"/>
          </p:cNvPicPr>
          <p:nvPr/>
        </p:nvPicPr>
        <p:blipFill>
          <a:blip r:embed="rId3"/>
          <a:stretch>
            <a:fillRect/>
          </a:stretch>
        </p:blipFill>
        <p:spPr>
          <a:xfrm>
            <a:off x="5366652" y="5666709"/>
            <a:ext cx="4143375" cy="809625"/>
          </a:xfrm>
          <a:prstGeom prst="rect">
            <a:avLst/>
          </a:prstGeom>
        </p:spPr>
      </p:pic>
    </p:spTree>
    <p:extLst>
      <p:ext uri="{BB962C8B-B14F-4D97-AF65-F5344CB8AC3E}">
        <p14:creationId xmlns:p14="http://schemas.microsoft.com/office/powerpoint/2010/main" val="845245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68404393-21C3-4CDC-BEDE-F617A03C8360}"/>
              </a:ext>
            </a:extLst>
          </p:cNvPr>
          <p:cNvSpPr txBox="1"/>
          <p:nvPr/>
        </p:nvSpPr>
        <p:spPr>
          <a:xfrm>
            <a:off x="731837" y="1454530"/>
            <a:ext cx="10728325" cy="945770"/>
          </a:xfrm>
          <a:prstGeom prst="rect">
            <a:avLst/>
          </a:prstGeom>
          <a:noFill/>
        </p:spPr>
        <p:txBody>
          <a:bodyPr wrap="square" lIns="0" tIns="0" rIns="0" bIns="0" rtlCol="0">
            <a:noAutofit/>
          </a:bodyPr>
          <a:lstStyle/>
          <a:p>
            <a:pPr>
              <a:spcAft>
                <a:spcPts val="1000"/>
              </a:spcAft>
            </a:pPr>
            <a:r>
              <a:rPr lang="fr-FR" sz="3000" b="1" dirty="0">
                <a:solidFill>
                  <a:srgbClr val="000091"/>
                </a:solidFill>
                <a:latin typeface="Marianne" panose="02000000000000000000" pitchFamily="50" charset="0"/>
              </a:rPr>
              <a:t>1 | Le réseau DISPA </a:t>
            </a:r>
            <a:r>
              <a:rPr lang="fr-FR" sz="2000" dirty="0">
                <a:solidFill>
                  <a:srgbClr val="000091"/>
                </a:solidFill>
                <a:latin typeface="Marianne" panose="02000000000000000000" pitchFamily="50" charset="0"/>
              </a:rPr>
              <a:t>→</a:t>
            </a:r>
            <a:r>
              <a:rPr kumimoji="0" lang="fr-FR" sz="3000" b="0" i="0" u="none" strike="noStrike" kern="1200" cap="none" spc="0" normalizeH="0" baseline="0" noProof="0" dirty="0">
                <a:ln>
                  <a:noFill/>
                </a:ln>
                <a:solidFill>
                  <a:srgbClr val="000091"/>
                </a:solidFill>
                <a:effectLst/>
                <a:uLnTx/>
                <a:uFillTx/>
                <a:latin typeface="Marianne" panose="02000000000000000000" pitchFamily="50" charset="0"/>
                <a:ea typeface="+mn-ea"/>
                <a:cs typeface="+mn-cs"/>
              </a:rPr>
              <a:t> </a:t>
            </a:r>
            <a:r>
              <a:rPr lang="fr-FR" sz="2000" dirty="0">
                <a:solidFill>
                  <a:srgbClr val="000091"/>
                </a:solidFill>
                <a:latin typeface="Marianne" panose="02000000000000000000" pitchFamily="50" charset="0"/>
              </a:rPr>
              <a:t>Membres</a:t>
            </a:r>
          </a:p>
        </p:txBody>
      </p:sp>
      <p:sp>
        <p:nvSpPr>
          <p:cNvPr id="7" name="ZoneTexte 6">
            <a:extLst>
              <a:ext uri="{FF2B5EF4-FFF2-40B4-BE49-F238E27FC236}">
                <a16:creationId xmlns="" xmlns:a16="http://schemas.microsoft.com/office/drawing/2014/main" id="{FDE3A4B5-5E52-42DD-AFE8-EDB448242BAE}"/>
              </a:ext>
            </a:extLst>
          </p:cNvPr>
          <p:cNvSpPr txBox="1"/>
          <p:nvPr/>
        </p:nvSpPr>
        <p:spPr>
          <a:xfrm>
            <a:off x="731837" y="2400300"/>
            <a:ext cx="5364162" cy="3227642"/>
          </a:xfrm>
          <a:prstGeom prst="rect">
            <a:avLst/>
          </a:prstGeom>
          <a:noFill/>
        </p:spPr>
        <p:txBody>
          <a:bodyPr wrap="square" lIns="0" tIns="0" rIns="0" bIns="0" anchor="ctr" anchorCtr="0">
            <a:noAutofit/>
          </a:bodyPr>
          <a:lstStyle/>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Étoffement du réseau au gré de l’élargissement de l’UE</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Invitation des pays candidats et potentiels candidats</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Participation de l’Institut Européen de l’Administration Publique, de la Commission européenne et de l’Ecole européenne d’administration (depuis 2005)</a:t>
            </a:r>
          </a:p>
        </p:txBody>
      </p:sp>
      <p:pic>
        <p:nvPicPr>
          <p:cNvPr id="5" name="Image 4" descr="Une image contenant personne, posant, groupe, extérieur&#10;&#10;Description générée automatiquement">
            <a:extLst>
              <a:ext uri="{FF2B5EF4-FFF2-40B4-BE49-F238E27FC236}">
                <a16:creationId xmlns="" xmlns:a16="http://schemas.microsoft.com/office/drawing/2014/main" id="{79F485BF-4413-4F1B-85B0-555E1AF60F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999" y="2618557"/>
            <a:ext cx="5670844" cy="2165477"/>
          </a:xfrm>
          <a:prstGeom prst="rect">
            <a:avLst/>
          </a:prstGeom>
        </p:spPr>
      </p:pic>
      <p:sp>
        <p:nvSpPr>
          <p:cNvPr id="6" name="ZoneTexte 5">
            <a:extLst>
              <a:ext uri="{FF2B5EF4-FFF2-40B4-BE49-F238E27FC236}">
                <a16:creationId xmlns="" xmlns:a16="http://schemas.microsoft.com/office/drawing/2014/main" id="{2391D4D8-5B24-4336-9DE4-5B1AE069CCCF}"/>
              </a:ext>
            </a:extLst>
          </p:cNvPr>
          <p:cNvSpPr txBox="1"/>
          <p:nvPr/>
        </p:nvSpPr>
        <p:spPr>
          <a:xfrm>
            <a:off x="5894363" y="4815686"/>
            <a:ext cx="5872480" cy="307777"/>
          </a:xfrm>
          <a:prstGeom prst="rect">
            <a:avLst/>
          </a:prstGeom>
          <a:noFill/>
        </p:spPr>
        <p:txBody>
          <a:bodyPr wrap="square" rtlCol="0">
            <a:spAutoFit/>
          </a:bodyPr>
          <a:lstStyle/>
          <a:p>
            <a:pPr algn="r"/>
            <a:r>
              <a:rPr lang="en-US" sz="1400" i="1" dirty="0">
                <a:latin typeface="Marianne" panose="02000000000000000000" pitchFamily="50" charset="0"/>
              </a:rPr>
              <a:t>Réunion DISPA à Strasbourg </a:t>
            </a:r>
            <a:r>
              <a:rPr lang="en-US" sz="1400" i="1" dirty="0" err="1">
                <a:latin typeface="Marianne" panose="02000000000000000000" pitchFamily="50" charset="0"/>
              </a:rPr>
              <a:t>en</a:t>
            </a:r>
            <a:r>
              <a:rPr lang="en-US" sz="1400" i="1" dirty="0">
                <a:latin typeface="Marianne" panose="02000000000000000000" pitchFamily="50" charset="0"/>
              </a:rPr>
              <a:t> 2008</a:t>
            </a:r>
          </a:p>
        </p:txBody>
      </p:sp>
    </p:spTree>
    <p:extLst>
      <p:ext uri="{BB962C8B-B14F-4D97-AF65-F5344CB8AC3E}">
        <p14:creationId xmlns:p14="http://schemas.microsoft.com/office/powerpoint/2010/main" val="399269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68404393-21C3-4CDC-BEDE-F617A03C8360}"/>
              </a:ext>
            </a:extLst>
          </p:cNvPr>
          <p:cNvSpPr txBox="1"/>
          <p:nvPr/>
        </p:nvSpPr>
        <p:spPr>
          <a:xfrm>
            <a:off x="731837" y="1454530"/>
            <a:ext cx="10728325" cy="945770"/>
          </a:xfrm>
          <a:prstGeom prst="rect">
            <a:avLst/>
          </a:prstGeom>
          <a:noFill/>
        </p:spPr>
        <p:txBody>
          <a:bodyPr wrap="square" lIns="0" tIns="0" rIns="0" bIns="0" rtlCol="0">
            <a:noAutofit/>
          </a:bodyPr>
          <a:lstStyle/>
          <a:p>
            <a:pPr>
              <a:spcAft>
                <a:spcPts val="1000"/>
              </a:spcAft>
            </a:pPr>
            <a:r>
              <a:rPr lang="fr-FR" sz="3000" b="1" dirty="0">
                <a:solidFill>
                  <a:srgbClr val="000091"/>
                </a:solidFill>
                <a:latin typeface="Marianne" panose="02000000000000000000" pitchFamily="50" charset="0"/>
              </a:rPr>
              <a:t>1 | Le réseau DISPA </a:t>
            </a:r>
            <a:r>
              <a:rPr lang="fr-FR" sz="2000" dirty="0">
                <a:solidFill>
                  <a:srgbClr val="000091"/>
                </a:solidFill>
                <a:latin typeface="Marianne" panose="02000000000000000000" pitchFamily="50" charset="0"/>
              </a:rPr>
              <a:t>→</a:t>
            </a:r>
            <a:r>
              <a:rPr kumimoji="0" lang="fr-FR" sz="3000" b="0" i="0" u="none" strike="noStrike" kern="1200" cap="none" spc="0" normalizeH="0" baseline="0" noProof="0" dirty="0">
                <a:ln>
                  <a:noFill/>
                </a:ln>
                <a:solidFill>
                  <a:srgbClr val="000091"/>
                </a:solidFill>
                <a:effectLst/>
                <a:uLnTx/>
                <a:uFillTx/>
                <a:latin typeface="Marianne" panose="02000000000000000000" pitchFamily="50" charset="0"/>
                <a:ea typeface="+mn-ea"/>
                <a:cs typeface="+mn-cs"/>
              </a:rPr>
              <a:t> </a:t>
            </a:r>
            <a:r>
              <a:rPr lang="fr-FR" sz="2000" dirty="0">
                <a:solidFill>
                  <a:srgbClr val="000091"/>
                </a:solidFill>
                <a:latin typeface="Marianne" panose="02000000000000000000" pitchFamily="50" charset="0"/>
              </a:rPr>
              <a:t>Activités</a:t>
            </a:r>
          </a:p>
        </p:txBody>
      </p:sp>
      <p:sp>
        <p:nvSpPr>
          <p:cNvPr id="7" name="ZoneTexte 6">
            <a:extLst>
              <a:ext uri="{FF2B5EF4-FFF2-40B4-BE49-F238E27FC236}">
                <a16:creationId xmlns="" xmlns:a16="http://schemas.microsoft.com/office/drawing/2014/main" id="{FDE3A4B5-5E52-42DD-AFE8-EDB448242BAE}"/>
              </a:ext>
            </a:extLst>
          </p:cNvPr>
          <p:cNvSpPr txBox="1"/>
          <p:nvPr/>
        </p:nvSpPr>
        <p:spPr>
          <a:xfrm>
            <a:off x="731837" y="2489073"/>
            <a:ext cx="5514217" cy="3227642"/>
          </a:xfrm>
          <a:prstGeom prst="rect">
            <a:avLst/>
          </a:prstGeom>
          <a:noFill/>
        </p:spPr>
        <p:txBody>
          <a:bodyPr wrap="square" lIns="0" tIns="0" rIns="0" bIns="0" anchor="ctr" anchorCtr="0">
            <a:noAutofit/>
          </a:bodyPr>
          <a:lstStyle/>
          <a:p>
            <a:pPr marL="444500" indent="-444500">
              <a:lnSpc>
                <a:spcPct val="114000"/>
              </a:lnSpc>
              <a:spcAft>
                <a:spcPts val="2000"/>
              </a:spcAft>
              <a:buClr>
                <a:srgbClr val="000091"/>
              </a:buClr>
              <a:buFont typeface="Marianne" panose="02000000000000000000" pitchFamily="50" charset="0"/>
              <a:buChar char="—"/>
            </a:pPr>
            <a:r>
              <a:rPr lang="fr-FR" dirty="0">
                <a:solidFill>
                  <a:srgbClr val="000091"/>
                </a:solidFill>
                <a:latin typeface="Marianne" panose="02000000000000000000" pitchFamily="50" charset="0"/>
              </a:rPr>
              <a:t>Thèmes abordés</a:t>
            </a:r>
            <a:r>
              <a:rPr lang="fr-FR" dirty="0">
                <a:latin typeface="Marianne" panose="02000000000000000000" pitchFamily="50" charset="0"/>
              </a:rPr>
              <a:t>: la réforme du service public, l’apprentissage et le développement du personnel d’encadrement supérieur et des dirigeants, les nouvelles méthodes de formation, l’éthique de la fonction publique, l’évaluation des retombées des programmes de formation et de développement</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Le Traité de Lisbonne renforce la collaboration entre les écoles du service public européennes, en particulier en matière de formations communes. </a:t>
            </a:r>
          </a:p>
        </p:txBody>
      </p:sp>
      <p:pic>
        <p:nvPicPr>
          <p:cNvPr id="5" name="Image 4">
            <a:extLst>
              <a:ext uri="{FF2B5EF4-FFF2-40B4-BE49-F238E27FC236}">
                <a16:creationId xmlns="" xmlns:a16="http://schemas.microsoft.com/office/drawing/2014/main" id="{21B10D1B-45EC-4E36-B34C-EC212F81BF2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456362" y="2400300"/>
            <a:ext cx="5003800" cy="3405189"/>
          </a:xfrm>
          <a:prstGeom prst="rect">
            <a:avLst/>
          </a:prstGeom>
        </p:spPr>
      </p:pic>
      <p:sp>
        <p:nvSpPr>
          <p:cNvPr id="6" name="ZoneTexte 5">
            <a:extLst>
              <a:ext uri="{FF2B5EF4-FFF2-40B4-BE49-F238E27FC236}">
                <a16:creationId xmlns="" xmlns:a16="http://schemas.microsoft.com/office/drawing/2014/main" id="{77332BFB-0264-4D88-B026-DD2FA2E6EA0A}"/>
              </a:ext>
            </a:extLst>
          </p:cNvPr>
          <p:cNvSpPr txBox="1"/>
          <p:nvPr/>
        </p:nvSpPr>
        <p:spPr>
          <a:xfrm>
            <a:off x="7292112" y="5864405"/>
            <a:ext cx="4168050" cy="224470"/>
          </a:xfrm>
          <a:prstGeom prst="rect">
            <a:avLst/>
          </a:prstGeom>
          <a:noFill/>
        </p:spPr>
        <p:txBody>
          <a:bodyPr wrap="square" lIns="0" tIns="0" rIns="0" bIns="0" anchor="ctr">
            <a:noAutofit/>
          </a:bodyPr>
          <a:lstStyle/>
          <a:p>
            <a:pPr algn="r"/>
            <a:r>
              <a:rPr lang="fr-FR" sz="900" dirty="0">
                <a:solidFill>
                  <a:schemeClr val="accent3"/>
                </a:solidFill>
                <a:latin typeface="Marianne" panose="02000000000000000000" pitchFamily="50" charset="0"/>
              </a:rPr>
              <a:t>Crédit image | ©Atelier Marge Design</a:t>
            </a:r>
            <a:endParaRPr lang="fr-FR" sz="900" dirty="0">
              <a:solidFill>
                <a:schemeClr val="accent3"/>
              </a:solidFill>
            </a:endParaRPr>
          </a:p>
        </p:txBody>
      </p:sp>
    </p:spTree>
    <p:extLst>
      <p:ext uri="{BB962C8B-B14F-4D97-AF65-F5344CB8AC3E}">
        <p14:creationId xmlns:p14="http://schemas.microsoft.com/office/powerpoint/2010/main" val="327383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68404393-21C3-4CDC-BEDE-F617A03C8360}"/>
              </a:ext>
            </a:extLst>
          </p:cNvPr>
          <p:cNvSpPr txBox="1"/>
          <p:nvPr/>
        </p:nvSpPr>
        <p:spPr>
          <a:xfrm>
            <a:off x="731837" y="1454530"/>
            <a:ext cx="10728325" cy="945770"/>
          </a:xfrm>
          <a:prstGeom prst="rect">
            <a:avLst/>
          </a:prstGeom>
          <a:noFill/>
        </p:spPr>
        <p:txBody>
          <a:bodyPr wrap="square" lIns="0" tIns="0" rIns="0" bIns="0" rtlCol="0">
            <a:noAutofit/>
          </a:bodyPr>
          <a:lstStyle/>
          <a:p>
            <a:pPr>
              <a:spcAft>
                <a:spcPts val="1000"/>
              </a:spcAft>
            </a:pPr>
            <a:r>
              <a:rPr lang="fr-FR" sz="3000" b="1" dirty="0">
                <a:solidFill>
                  <a:srgbClr val="000091"/>
                </a:solidFill>
                <a:latin typeface="Marianne" panose="02000000000000000000" pitchFamily="50" charset="0"/>
              </a:rPr>
              <a:t>2 | La rencontre du réseau à Paris</a:t>
            </a:r>
            <a:endParaRPr lang="fr-FR" sz="2000" dirty="0">
              <a:solidFill>
                <a:srgbClr val="000091"/>
              </a:solidFill>
              <a:latin typeface="Marianne" panose="02000000000000000000" pitchFamily="50" charset="0"/>
            </a:endParaRPr>
          </a:p>
        </p:txBody>
      </p:sp>
      <p:sp>
        <p:nvSpPr>
          <p:cNvPr id="7" name="ZoneTexte 6">
            <a:extLst>
              <a:ext uri="{FF2B5EF4-FFF2-40B4-BE49-F238E27FC236}">
                <a16:creationId xmlns="" xmlns:a16="http://schemas.microsoft.com/office/drawing/2014/main" id="{FDE3A4B5-5E52-42DD-AFE8-EDB448242BAE}"/>
              </a:ext>
            </a:extLst>
          </p:cNvPr>
          <p:cNvSpPr txBox="1"/>
          <p:nvPr/>
        </p:nvSpPr>
        <p:spPr>
          <a:xfrm>
            <a:off x="731837" y="2256931"/>
            <a:ext cx="5364163" cy="3227642"/>
          </a:xfrm>
          <a:prstGeom prst="rect">
            <a:avLst/>
          </a:prstGeom>
          <a:noFill/>
        </p:spPr>
        <p:txBody>
          <a:bodyPr wrap="square" lIns="0" tIns="0" rIns="0" bIns="0" anchor="ctr" anchorCtr="0">
            <a:noAutofit/>
          </a:bodyPr>
          <a:lstStyle/>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Jeudi 19 et vendredi 20 mai 2022 </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Sur le site parisien de l’INSP</a:t>
            </a:r>
          </a:p>
          <a:p>
            <a:pPr marL="444500" indent="-444500">
              <a:lnSpc>
                <a:spcPct val="114000"/>
              </a:lnSpc>
              <a:spcAft>
                <a:spcPts val="2000"/>
              </a:spcAft>
              <a:buClr>
                <a:srgbClr val="000091"/>
              </a:buClr>
              <a:buFont typeface="Marianne" panose="02000000000000000000" pitchFamily="50" charset="0"/>
              <a:buChar char="—"/>
            </a:pPr>
            <a:r>
              <a:rPr lang="fr-FR" dirty="0">
                <a:solidFill>
                  <a:srgbClr val="000091"/>
                </a:solidFill>
                <a:latin typeface="Marianne" panose="02000000000000000000" pitchFamily="50" charset="0"/>
              </a:rPr>
              <a:t>Participants</a:t>
            </a:r>
            <a:r>
              <a:rPr lang="fr-FR" dirty="0">
                <a:latin typeface="Marianne" panose="02000000000000000000" pitchFamily="50" charset="0"/>
              </a:rPr>
              <a:t>: les directeurs des écoles de service public de l’UE, ainsi que des pays candidats et candidats potentiels</a:t>
            </a:r>
          </a:p>
        </p:txBody>
      </p:sp>
      <p:sp>
        <p:nvSpPr>
          <p:cNvPr id="11" name="ZoneTexte 10">
            <a:extLst>
              <a:ext uri="{FF2B5EF4-FFF2-40B4-BE49-F238E27FC236}">
                <a16:creationId xmlns="" xmlns:a16="http://schemas.microsoft.com/office/drawing/2014/main" id="{CF0F8D23-09CC-48B7-9BCB-616E8CFE72EB}"/>
              </a:ext>
            </a:extLst>
          </p:cNvPr>
          <p:cNvSpPr txBox="1"/>
          <p:nvPr/>
        </p:nvSpPr>
        <p:spPr>
          <a:xfrm>
            <a:off x="7292112" y="5566539"/>
            <a:ext cx="4168050" cy="224470"/>
          </a:xfrm>
          <a:prstGeom prst="rect">
            <a:avLst/>
          </a:prstGeom>
          <a:noFill/>
        </p:spPr>
        <p:txBody>
          <a:bodyPr wrap="square" lIns="0" tIns="0" rIns="0" bIns="0" anchor="ctr">
            <a:noAutofit/>
          </a:bodyPr>
          <a:lstStyle/>
          <a:p>
            <a:pPr algn="r"/>
            <a:r>
              <a:rPr lang="fr-FR" sz="900" dirty="0">
                <a:solidFill>
                  <a:schemeClr val="accent3"/>
                </a:solidFill>
                <a:latin typeface="Marianne" panose="02000000000000000000" pitchFamily="50" charset="0"/>
              </a:rPr>
              <a:t>Crédit image | ©Atelier Marge Design</a:t>
            </a:r>
            <a:endParaRPr lang="fr-FR" sz="900" dirty="0">
              <a:solidFill>
                <a:schemeClr val="accent3"/>
              </a:solidFill>
            </a:endParaRPr>
          </a:p>
        </p:txBody>
      </p:sp>
      <p:pic>
        <p:nvPicPr>
          <p:cNvPr id="8" name="Image 7" descr="Une image contenant bâtiment, colonnade, court, pierre&#10;&#10;Description générée automatiquement">
            <a:extLst>
              <a:ext uri="{FF2B5EF4-FFF2-40B4-BE49-F238E27FC236}">
                <a16:creationId xmlns="" xmlns:a16="http://schemas.microsoft.com/office/drawing/2014/main" id="{B855CAA5-A20E-4AE8-90DD-CEDE045139D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277719" y="2386536"/>
            <a:ext cx="5182443" cy="3098037"/>
          </a:xfrm>
          <a:prstGeom prst="rect">
            <a:avLst/>
          </a:prstGeom>
        </p:spPr>
      </p:pic>
    </p:spTree>
    <p:extLst>
      <p:ext uri="{BB962C8B-B14F-4D97-AF65-F5344CB8AC3E}">
        <p14:creationId xmlns:p14="http://schemas.microsoft.com/office/powerpoint/2010/main" val="3273363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68404393-21C3-4CDC-BEDE-F617A03C8360}"/>
              </a:ext>
            </a:extLst>
          </p:cNvPr>
          <p:cNvSpPr txBox="1"/>
          <p:nvPr/>
        </p:nvSpPr>
        <p:spPr>
          <a:xfrm>
            <a:off x="731837" y="1454530"/>
            <a:ext cx="10728325" cy="945770"/>
          </a:xfrm>
          <a:prstGeom prst="rect">
            <a:avLst/>
          </a:prstGeom>
          <a:noFill/>
        </p:spPr>
        <p:txBody>
          <a:bodyPr wrap="square" lIns="0" tIns="0" rIns="0" bIns="0" rtlCol="0">
            <a:noAutofit/>
          </a:bodyPr>
          <a:lstStyle/>
          <a:p>
            <a:pPr>
              <a:spcAft>
                <a:spcPts val="1000"/>
              </a:spcAft>
            </a:pPr>
            <a:r>
              <a:rPr lang="fr-FR" sz="3000" b="1" dirty="0">
                <a:solidFill>
                  <a:srgbClr val="000091"/>
                </a:solidFill>
                <a:latin typeface="Marianne" panose="02000000000000000000" pitchFamily="50" charset="0"/>
              </a:rPr>
              <a:t>2 | La rencontre du réseau à Paris </a:t>
            </a:r>
            <a:r>
              <a:rPr lang="fr-FR" sz="2000" dirty="0">
                <a:solidFill>
                  <a:srgbClr val="000091"/>
                </a:solidFill>
                <a:latin typeface="Marianne" panose="02000000000000000000" pitchFamily="50" charset="0"/>
              </a:rPr>
              <a:t>→</a:t>
            </a:r>
            <a:r>
              <a:rPr kumimoji="0" lang="fr-FR" sz="3000" b="0" i="0" u="none" strike="noStrike" kern="1200" cap="none" spc="0" normalizeH="0" baseline="0" noProof="0" dirty="0">
                <a:ln>
                  <a:noFill/>
                </a:ln>
                <a:solidFill>
                  <a:srgbClr val="000091"/>
                </a:solidFill>
                <a:effectLst/>
                <a:uLnTx/>
                <a:uFillTx/>
                <a:latin typeface="Marianne" panose="02000000000000000000" pitchFamily="50" charset="0"/>
                <a:ea typeface="+mn-ea"/>
                <a:cs typeface="+mn-cs"/>
              </a:rPr>
              <a:t> </a:t>
            </a:r>
            <a:r>
              <a:rPr kumimoji="0" lang="fr-FR" sz="2000" b="0" i="0" u="none" strike="noStrike" kern="1200" cap="none" spc="0" normalizeH="0" baseline="0" noProof="0" dirty="0">
                <a:ln>
                  <a:noFill/>
                </a:ln>
                <a:solidFill>
                  <a:srgbClr val="000091"/>
                </a:solidFill>
                <a:effectLst/>
                <a:uLnTx/>
                <a:uFillTx/>
                <a:latin typeface="Marianne" panose="02000000000000000000" pitchFamily="50" charset="0"/>
                <a:ea typeface="+mn-ea"/>
                <a:cs typeface="+mn-cs"/>
              </a:rPr>
              <a:t>Programme </a:t>
            </a:r>
            <a:endParaRPr lang="fr-FR" sz="2000" dirty="0">
              <a:solidFill>
                <a:srgbClr val="000091"/>
              </a:solidFill>
              <a:latin typeface="Marianne" panose="02000000000000000000" pitchFamily="50" charset="0"/>
            </a:endParaRPr>
          </a:p>
        </p:txBody>
      </p:sp>
      <p:sp>
        <p:nvSpPr>
          <p:cNvPr id="7" name="ZoneTexte 6">
            <a:extLst>
              <a:ext uri="{FF2B5EF4-FFF2-40B4-BE49-F238E27FC236}">
                <a16:creationId xmlns="" xmlns:a16="http://schemas.microsoft.com/office/drawing/2014/main" id="{FDE3A4B5-5E52-42DD-AFE8-EDB448242BAE}"/>
              </a:ext>
            </a:extLst>
          </p:cNvPr>
          <p:cNvSpPr txBox="1"/>
          <p:nvPr/>
        </p:nvSpPr>
        <p:spPr>
          <a:xfrm>
            <a:off x="711503" y="2285703"/>
            <a:ext cx="5956346" cy="3963716"/>
          </a:xfrm>
          <a:prstGeom prst="rect">
            <a:avLst/>
          </a:prstGeom>
          <a:noFill/>
        </p:spPr>
        <p:txBody>
          <a:bodyPr wrap="square" lIns="0" tIns="0" rIns="0" bIns="0" anchor="ctr" anchorCtr="0">
            <a:noAutofit/>
          </a:bodyPr>
          <a:lstStyle/>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Présentation de la transformation ENA/INSP</a:t>
            </a:r>
          </a:p>
          <a:p>
            <a:pPr marL="444500" indent="-444500">
              <a:lnSpc>
                <a:spcPct val="114000"/>
              </a:lnSpc>
              <a:spcAft>
                <a:spcPts val="2000"/>
              </a:spcAft>
              <a:buClr>
                <a:srgbClr val="000091"/>
              </a:buClr>
              <a:buFont typeface="Marianne" panose="02000000000000000000" pitchFamily="50" charset="0"/>
              <a:buChar char="—"/>
            </a:pPr>
            <a:r>
              <a:rPr lang="fr-FR" dirty="0">
                <a:solidFill>
                  <a:srgbClr val="000091"/>
                </a:solidFill>
                <a:latin typeface="Marianne" panose="02000000000000000000" pitchFamily="50" charset="0"/>
              </a:rPr>
              <a:t>Thématique 1: </a:t>
            </a:r>
            <a:r>
              <a:rPr lang="fr-FR" dirty="0">
                <a:latin typeface="Marianne" panose="02000000000000000000" pitchFamily="50" charset="0"/>
              </a:rPr>
              <a:t>« L’apport des sciences comportementales dans la formation des fonctionnaires »</a:t>
            </a:r>
          </a:p>
          <a:p>
            <a:pPr marL="444500" indent="-444500">
              <a:lnSpc>
                <a:spcPct val="114000"/>
              </a:lnSpc>
              <a:spcAft>
                <a:spcPts val="2000"/>
              </a:spcAft>
              <a:buClr>
                <a:srgbClr val="000091"/>
              </a:buClr>
              <a:buFont typeface="Marianne" panose="02000000000000000000" pitchFamily="50" charset="0"/>
              <a:buChar char="—"/>
            </a:pPr>
            <a:r>
              <a:rPr lang="fr-FR" dirty="0">
                <a:solidFill>
                  <a:srgbClr val="000091"/>
                </a:solidFill>
                <a:latin typeface="Marianne" panose="02000000000000000000" pitchFamily="50" charset="0"/>
              </a:rPr>
              <a:t>Thématique 2: </a:t>
            </a:r>
            <a:r>
              <a:rPr lang="fr-FR" dirty="0">
                <a:latin typeface="Marianne" panose="02000000000000000000" pitchFamily="50" charset="0"/>
              </a:rPr>
              <a:t>« L’apport de la psychologie dans la sélection des fonctionnaires » </a:t>
            </a:r>
          </a:p>
          <a:p>
            <a:pPr marL="444500" indent="-444500">
              <a:lnSpc>
                <a:spcPct val="114000"/>
              </a:lnSpc>
              <a:spcAft>
                <a:spcPts val="2000"/>
              </a:spcAft>
              <a:buClr>
                <a:srgbClr val="000091"/>
              </a:buClr>
              <a:buFont typeface="Marianne" panose="02000000000000000000" pitchFamily="50" charset="0"/>
              <a:buChar char="—"/>
            </a:pPr>
            <a:r>
              <a:rPr lang="fr-FR" dirty="0">
                <a:latin typeface="Marianne" panose="02000000000000000000" pitchFamily="50" charset="0"/>
              </a:rPr>
              <a:t>Ateliers en français et en anglais: bonnes pratiques, enjeux et perspectives</a:t>
            </a:r>
          </a:p>
        </p:txBody>
      </p:sp>
      <p:pic>
        <p:nvPicPr>
          <p:cNvPr id="3" name="Image 2">
            <a:extLst>
              <a:ext uri="{FF2B5EF4-FFF2-40B4-BE49-F238E27FC236}">
                <a16:creationId xmlns="" xmlns:a16="http://schemas.microsoft.com/office/drawing/2014/main" id="{61CD308D-555C-4A33-801F-6F7C5AA9C1EC}"/>
              </a:ext>
            </a:extLst>
          </p:cNvPr>
          <p:cNvPicPr>
            <a:picLocks noChangeAspect="1"/>
          </p:cNvPicPr>
          <p:nvPr/>
        </p:nvPicPr>
        <p:blipFill>
          <a:blip r:embed="rId3"/>
          <a:stretch>
            <a:fillRect/>
          </a:stretch>
        </p:blipFill>
        <p:spPr>
          <a:xfrm>
            <a:off x="6647515" y="2400300"/>
            <a:ext cx="4970924" cy="3599078"/>
          </a:xfrm>
          <a:prstGeom prst="rect">
            <a:avLst/>
          </a:prstGeom>
        </p:spPr>
      </p:pic>
      <p:sp>
        <p:nvSpPr>
          <p:cNvPr id="5" name="ZoneTexte 4">
            <a:extLst>
              <a:ext uri="{FF2B5EF4-FFF2-40B4-BE49-F238E27FC236}">
                <a16:creationId xmlns="" xmlns:a16="http://schemas.microsoft.com/office/drawing/2014/main" id="{F2BC7727-3EF8-4EA1-BE2C-3F9DBEB94DAB}"/>
              </a:ext>
            </a:extLst>
          </p:cNvPr>
          <p:cNvSpPr txBox="1"/>
          <p:nvPr/>
        </p:nvSpPr>
        <p:spPr>
          <a:xfrm>
            <a:off x="6667849" y="6027514"/>
            <a:ext cx="4970925" cy="369332"/>
          </a:xfrm>
          <a:prstGeom prst="rect">
            <a:avLst/>
          </a:prstGeom>
          <a:noFill/>
        </p:spPr>
        <p:txBody>
          <a:bodyPr wrap="square" rtlCol="0">
            <a:spAutoFit/>
          </a:bodyPr>
          <a:lstStyle/>
          <a:p>
            <a:r>
              <a:rPr lang="fr-FR" sz="900" dirty="0">
                <a:solidFill>
                  <a:schemeClr val="tx2"/>
                </a:solidFill>
                <a:latin typeface="Marianne" panose="02000000000000000000" pitchFamily="50" charset="0"/>
              </a:rPr>
              <a:t>Crédit image |</a:t>
            </a:r>
            <a:r>
              <a:rPr lang="en-US" sz="900" dirty="0">
                <a:solidFill>
                  <a:schemeClr val="tx2"/>
                </a:solidFill>
              </a:rPr>
              <a:t>“Manuel </a:t>
            </a:r>
            <a:r>
              <a:rPr lang="en-US" sz="900" dirty="0" err="1">
                <a:solidFill>
                  <a:schemeClr val="tx2"/>
                </a:solidFill>
              </a:rPr>
              <a:t>méthodologique</a:t>
            </a:r>
            <a:r>
              <a:rPr lang="en-US" sz="900" dirty="0">
                <a:solidFill>
                  <a:schemeClr val="tx2"/>
                </a:solidFill>
              </a:rPr>
              <a:t> de </a:t>
            </a:r>
            <a:r>
              <a:rPr lang="en-US" sz="900" dirty="0" err="1">
                <a:solidFill>
                  <a:schemeClr val="tx2"/>
                </a:solidFill>
              </a:rPr>
              <a:t>l’approche</a:t>
            </a:r>
            <a:r>
              <a:rPr lang="en-US" sz="900" dirty="0">
                <a:solidFill>
                  <a:schemeClr val="tx2"/>
                </a:solidFill>
              </a:rPr>
              <a:t> </a:t>
            </a:r>
            <a:r>
              <a:rPr lang="en-US" sz="900" dirty="0" err="1">
                <a:solidFill>
                  <a:schemeClr val="tx2"/>
                </a:solidFill>
              </a:rPr>
              <a:t>comportementale</a:t>
            </a:r>
            <a:r>
              <a:rPr lang="en-US" sz="900" dirty="0">
                <a:solidFill>
                  <a:schemeClr val="tx2"/>
                </a:solidFill>
              </a:rPr>
              <a:t> à </a:t>
            </a:r>
            <a:r>
              <a:rPr lang="en-US" sz="900" dirty="0" err="1">
                <a:solidFill>
                  <a:schemeClr val="tx2"/>
                </a:solidFill>
              </a:rPr>
              <a:t>l’usage</a:t>
            </a:r>
            <a:r>
              <a:rPr lang="en-US" sz="900" dirty="0">
                <a:solidFill>
                  <a:schemeClr val="tx2"/>
                </a:solidFill>
              </a:rPr>
              <a:t> des </a:t>
            </a:r>
            <a:r>
              <a:rPr lang="en-US" sz="900" dirty="0" err="1">
                <a:solidFill>
                  <a:schemeClr val="tx2"/>
                </a:solidFill>
              </a:rPr>
              <a:t>décideurs</a:t>
            </a:r>
            <a:r>
              <a:rPr lang="en-US" sz="900" dirty="0">
                <a:solidFill>
                  <a:schemeClr val="tx2"/>
                </a:solidFill>
              </a:rPr>
              <a:t> politiques” de la Direction </a:t>
            </a:r>
            <a:r>
              <a:rPr lang="en-US" sz="900" dirty="0" err="1">
                <a:solidFill>
                  <a:schemeClr val="tx2"/>
                </a:solidFill>
              </a:rPr>
              <a:t>interministérielle</a:t>
            </a:r>
            <a:r>
              <a:rPr lang="en-US" sz="900" dirty="0">
                <a:solidFill>
                  <a:schemeClr val="tx2"/>
                </a:solidFill>
              </a:rPr>
              <a:t> de la </a:t>
            </a:r>
            <a:r>
              <a:rPr lang="en-US" sz="900" dirty="0" err="1">
                <a:solidFill>
                  <a:schemeClr val="tx2"/>
                </a:solidFill>
              </a:rPr>
              <a:t>Fonction</a:t>
            </a:r>
            <a:r>
              <a:rPr lang="en-US" sz="900" dirty="0">
                <a:solidFill>
                  <a:schemeClr val="tx2"/>
                </a:solidFill>
              </a:rPr>
              <a:t> </a:t>
            </a:r>
            <a:r>
              <a:rPr lang="en-US" sz="900" dirty="0" err="1">
                <a:solidFill>
                  <a:schemeClr val="tx2"/>
                </a:solidFill>
              </a:rPr>
              <a:t>publique</a:t>
            </a:r>
            <a:r>
              <a:rPr lang="en-US" sz="900" dirty="0">
                <a:solidFill>
                  <a:schemeClr val="tx2"/>
                </a:solidFill>
              </a:rPr>
              <a:t> (2019)</a:t>
            </a:r>
          </a:p>
        </p:txBody>
      </p:sp>
    </p:spTree>
    <p:extLst>
      <p:ext uri="{BB962C8B-B14F-4D97-AF65-F5344CB8AC3E}">
        <p14:creationId xmlns:p14="http://schemas.microsoft.com/office/powerpoint/2010/main" val="169139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 xmlns:a16="http://schemas.microsoft.com/office/drawing/2014/main" id="{13B9DE12-D746-401C-83FA-A02F2DC3956F}"/>
              </a:ext>
            </a:extLst>
          </p:cNvPr>
          <p:cNvSpPr txBox="1"/>
          <p:nvPr/>
        </p:nvSpPr>
        <p:spPr>
          <a:xfrm>
            <a:off x="731839" y="2731334"/>
            <a:ext cx="8886602" cy="3397992"/>
          </a:xfrm>
          <a:prstGeom prst="rect">
            <a:avLst/>
          </a:prstGeom>
          <a:noFill/>
        </p:spPr>
        <p:txBody>
          <a:bodyPr wrap="square" lIns="0" tIns="0" rIns="0" bIns="0" rtlCol="0" anchor="ctr">
            <a:noAutofit/>
          </a:bodyPr>
          <a:lstStyle/>
          <a:p>
            <a:r>
              <a:rPr lang="fr-FR" sz="5000" b="1" dirty="0">
                <a:solidFill>
                  <a:srgbClr val="000091"/>
                </a:solidFill>
                <a:latin typeface="Marianne" panose="02000000000000000000" pitchFamily="50" charset="0"/>
              </a:rPr>
              <a:t>Merci de votre attention</a:t>
            </a:r>
          </a:p>
          <a:p>
            <a:pPr>
              <a:spcBef>
                <a:spcPts val="2000"/>
              </a:spcBef>
            </a:pPr>
            <a:r>
              <a:rPr lang="fr-FR" sz="3000" dirty="0">
                <a:latin typeface="Marianne" panose="02000000000000000000" pitchFamily="50" charset="0"/>
              </a:rPr>
              <a:t>Rencontre du Réseau DISPA</a:t>
            </a:r>
          </a:p>
          <a:p>
            <a:pPr marL="0" marR="0" lvl="0" indent="0" algn="l" defTabSz="914400" rtl="0" eaLnBrk="1" fontAlgn="auto" latinLnBrk="0" hangingPunct="1">
              <a:lnSpc>
                <a:spcPct val="100000"/>
              </a:lnSpc>
              <a:spcBef>
                <a:spcPts val="2000"/>
              </a:spcBef>
              <a:spcAft>
                <a:spcPts val="0"/>
              </a:spcAft>
              <a:buClrTx/>
              <a:buSzTx/>
              <a:buFontTx/>
              <a:buNone/>
              <a:tabLst/>
              <a:defRPr/>
            </a:pPr>
            <a:r>
              <a:rPr kumimoji="0" lang="fr-FR" sz="2000" b="0" i="0" u="none" strike="noStrike" kern="1200" cap="none" spc="0" normalizeH="0" baseline="0" noProof="0" dirty="0">
                <a:ln>
                  <a:noFill/>
                </a:ln>
                <a:solidFill>
                  <a:prstClr val="black"/>
                </a:solidFill>
                <a:effectLst/>
                <a:uLnTx/>
                <a:uFillTx/>
                <a:latin typeface="Marianne" panose="02000000000000000000" pitchFamily="50" charset="0"/>
                <a:ea typeface="+mn-ea"/>
                <a:cs typeface="+mn-cs"/>
              </a:rPr>
              <a:t>Paris, les 19 et 20 mai 2022</a:t>
            </a:r>
            <a:endParaRPr lang="fr-FR" sz="5000" b="1" dirty="0">
              <a:latin typeface="Marianne" panose="02000000000000000000" pitchFamily="50" charset="0"/>
            </a:endParaRPr>
          </a:p>
        </p:txBody>
      </p:sp>
      <p:pic>
        <p:nvPicPr>
          <p:cNvPr id="6" name="Image 5">
            <a:extLst>
              <a:ext uri="{FF2B5EF4-FFF2-40B4-BE49-F238E27FC236}">
                <a16:creationId xmlns="" xmlns:a16="http://schemas.microsoft.com/office/drawing/2014/main" id="{DDDD190D-BB9C-4C73-8905-F414B18821E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92" y="439883"/>
            <a:ext cx="946499" cy="995022"/>
          </a:xfrm>
          <a:prstGeom prst="rect">
            <a:avLst/>
          </a:prstGeom>
          <a:noFill/>
          <a:ln>
            <a:noFill/>
          </a:ln>
        </p:spPr>
      </p:pic>
      <p:pic>
        <p:nvPicPr>
          <p:cNvPr id="8" name="Image 7">
            <a:extLst>
              <a:ext uri="{FF2B5EF4-FFF2-40B4-BE49-F238E27FC236}">
                <a16:creationId xmlns="" xmlns:a16="http://schemas.microsoft.com/office/drawing/2014/main" id="{86B4AC1F-EA7A-4207-819A-180D73C18BD7}"/>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496509" y="439883"/>
            <a:ext cx="1834330" cy="995022"/>
          </a:xfrm>
          <a:prstGeom prst="rect">
            <a:avLst/>
          </a:prstGeom>
        </p:spPr>
      </p:pic>
      <p:pic>
        <p:nvPicPr>
          <p:cNvPr id="10" name="Image 9">
            <a:extLst>
              <a:ext uri="{FF2B5EF4-FFF2-40B4-BE49-F238E27FC236}">
                <a16:creationId xmlns="" xmlns:a16="http://schemas.microsoft.com/office/drawing/2014/main" id="{03611A2D-10A2-414D-9768-F2B856BE4163}"/>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8053855" y="439883"/>
            <a:ext cx="1127484" cy="995022"/>
          </a:xfrm>
          <a:prstGeom prst="rect">
            <a:avLst/>
          </a:prstGeom>
        </p:spPr>
      </p:pic>
    </p:spTree>
    <p:extLst>
      <p:ext uri="{BB962C8B-B14F-4D97-AF65-F5344CB8AC3E}">
        <p14:creationId xmlns:p14="http://schemas.microsoft.com/office/powerpoint/2010/main" val="15681806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365</Words>
  <Application>Microsoft Office PowerPoint</Application>
  <PresentationFormat>Grand écran</PresentationFormat>
  <Paragraphs>41</Paragraphs>
  <Slides>8</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Marianne</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DONNART Emma</dc:creator>
  <cp:lastModifiedBy>MIGEON-BALAGEAS Olivier</cp:lastModifiedBy>
  <cp:revision>8</cp:revision>
  <dcterms:created xsi:type="dcterms:W3CDTF">2021-12-09T16:38:22Z</dcterms:created>
  <dcterms:modified xsi:type="dcterms:W3CDTF">2022-04-06T09:36:54Z</dcterms:modified>
</cp:coreProperties>
</file>